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4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970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2502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5339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808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4577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2698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036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774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9623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294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938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291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884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61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5511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72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16D4B-4CB4-452F-97C5-F3B3E127A420}" type="datetimeFigureOut">
              <a:rPr lang="zh-TW" altLang="en-US" smtClean="0"/>
              <a:t>2019/10/21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45F855-AE5D-4B2D-817B-39EA6D9B48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02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19367" y="255620"/>
            <a:ext cx="8911687" cy="1280890"/>
          </a:xfrm>
        </p:spPr>
        <p:txBody>
          <a:bodyPr/>
          <a:lstStyle/>
          <a:p>
            <a:r>
              <a:rPr lang="zh-TW" altLang="en-US" dirty="0" smtClean="0"/>
              <a:t>學海築夢實習學生核銷必備資料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9367" y="1015068"/>
            <a:ext cx="9989711" cy="60904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400" b="1" u="sng" dirty="0" smtClean="0">
                <a:solidFill>
                  <a:srgbClr val="FF0000"/>
                </a:solidFill>
                <a:latin typeface="+mn-ea"/>
              </a:rPr>
              <a:t>所有影印附件必須簽名或蓋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+mn-ea"/>
              </a:rPr>
              <a:t>私章</a:t>
            </a:r>
            <a:endParaRPr lang="en-US" altLang="zh-TW" sz="2400" b="1" u="sng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400" b="1" u="sng" dirty="0" smtClean="0">
                <a:solidFill>
                  <a:srgbClr val="FF0000"/>
                </a:solidFill>
                <a:latin typeface="+mn-ea"/>
              </a:rPr>
              <a:t>請先確認所有實習學生皆於出納匯款資料中</a:t>
            </a:r>
            <a:r>
              <a:rPr lang="zh-TW" altLang="en-US" sz="2400" b="1" u="sng" smtClean="0">
                <a:solidFill>
                  <a:srgbClr val="FF0000"/>
                </a:solidFill>
                <a:latin typeface="+mn-ea"/>
              </a:rPr>
              <a:t>建檔</a:t>
            </a:r>
            <a:endParaRPr lang="en-US" altLang="zh-TW" sz="2400" b="1" u="sng" dirty="0" smtClean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2400" b="1" dirty="0" smtClean="0">
                <a:latin typeface="+mn-ea"/>
              </a:rPr>
              <a:t>1.</a:t>
            </a:r>
            <a:r>
              <a:rPr lang="zh-TW" altLang="en-US" sz="2400" b="1" dirty="0" smtClean="0">
                <a:latin typeface="+mn-ea"/>
              </a:rPr>
              <a:t>電子機票（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用中文註明搭機者和往返地點</a:t>
            </a:r>
            <a:r>
              <a:rPr lang="zh-TW" altLang="en-US" sz="2400" b="1" dirty="0">
                <a:latin typeface="+mn-ea"/>
              </a:rPr>
              <a:t>） 。</a:t>
            </a:r>
            <a:endParaRPr lang="en-US" altLang="zh-TW" sz="2400" b="1" dirty="0" smtClean="0">
              <a:latin typeface="+mn-ea"/>
            </a:endParaRPr>
          </a:p>
          <a:p>
            <a:r>
              <a:rPr lang="en-US" altLang="zh-TW" sz="2400" b="1" dirty="0" smtClean="0">
                <a:latin typeface="+mn-ea"/>
              </a:rPr>
              <a:t>2.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機票代收轉付收據（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紙本正本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）或支出證明及收據副本或信用卡收帳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單作為佐證。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zh-TW" sz="2400" b="1" dirty="0" smtClean="0">
                <a:latin typeface="+mn-ea"/>
              </a:rPr>
              <a:t>3.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公假單</a:t>
            </a:r>
            <a:r>
              <a:rPr lang="zh-TW" altLang="en-US" sz="2400" b="1" dirty="0" smtClean="0">
                <a:latin typeface="+mn-ea"/>
              </a:rPr>
              <a:t>（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請假起始日需與機票啟程日相同</a:t>
            </a:r>
            <a:r>
              <a:rPr lang="zh-TW" altLang="en-US" sz="2400" b="1" dirty="0">
                <a:latin typeface="+mn-ea"/>
              </a:rPr>
              <a:t>） 。</a:t>
            </a:r>
            <a:endParaRPr lang="en-US" altLang="zh-TW" sz="2400" b="1" dirty="0" smtClean="0">
              <a:latin typeface="+mn-ea"/>
            </a:endParaRPr>
          </a:p>
          <a:p>
            <a:r>
              <a:rPr lang="en-US" altLang="zh-TW" sz="2400" b="1" dirty="0" smtClean="0">
                <a:latin typeface="+mn-ea"/>
              </a:rPr>
              <a:t>4.</a:t>
            </a:r>
            <a:r>
              <a:rPr lang="zh-TW" altLang="en-US" sz="2400" b="1" dirty="0" smtClean="0">
                <a:latin typeface="+mn-ea"/>
              </a:rPr>
              <a:t>登記證存根</a:t>
            </a:r>
            <a:r>
              <a:rPr lang="en-US" altLang="zh-TW" sz="2400" dirty="0" smtClean="0">
                <a:latin typeface="+mn-ea"/>
              </a:rPr>
              <a:t>(</a:t>
            </a:r>
            <a:r>
              <a:rPr lang="zh-TW" altLang="en-US" sz="2400" dirty="0" smtClean="0">
                <a:latin typeface="+mn-ea"/>
              </a:rPr>
              <a:t>或護照內頁影本及入出境撮章</a:t>
            </a:r>
            <a:r>
              <a:rPr lang="en-US" altLang="zh-TW" sz="2400" dirty="0" smtClean="0">
                <a:latin typeface="+mn-ea"/>
              </a:rPr>
              <a:t>)</a:t>
            </a:r>
            <a:r>
              <a:rPr lang="zh-TW" altLang="en-US" sz="2400" b="1" dirty="0" smtClean="0">
                <a:latin typeface="+mn-ea"/>
              </a:rPr>
              <a:t>（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用中文註明搭機者和往返地點</a:t>
            </a:r>
            <a:r>
              <a:rPr lang="zh-TW" altLang="en-US" sz="2400" b="1" dirty="0" smtClean="0">
                <a:latin typeface="+mn-ea"/>
              </a:rPr>
              <a:t>）。</a:t>
            </a:r>
            <a:endParaRPr lang="en-US" altLang="zh-TW" sz="2400" b="1" dirty="0" smtClean="0">
              <a:latin typeface="+mn-ea"/>
            </a:endParaRPr>
          </a:p>
          <a:p>
            <a:r>
              <a:rPr lang="en-US" altLang="zh-TW" sz="2400" b="1" dirty="0">
                <a:latin typeface="+mn-ea"/>
              </a:rPr>
              <a:t>5</a:t>
            </a:r>
            <a:r>
              <a:rPr lang="en-US" altLang="zh-TW" sz="2400" b="1" dirty="0" smtClean="0">
                <a:latin typeface="+mn-ea"/>
              </a:rPr>
              <a:t>.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印領清冊，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所有實習學生必須簽名。</a:t>
            </a:r>
            <a:endParaRPr lang="en-US" altLang="zh-TW" sz="2400" b="1" dirty="0" smtClean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2400" b="1" dirty="0">
                <a:latin typeface="+mn-ea"/>
              </a:rPr>
              <a:t>6</a:t>
            </a:r>
            <a:r>
              <a:rPr lang="en-US" altLang="zh-TW" sz="2400" b="1" dirty="0" smtClean="0">
                <a:latin typeface="+mn-ea"/>
              </a:rPr>
              <a:t>.</a:t>
            </a:r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生活費領據</a:t>
            </a:r>
            <a:r>
              <a:rPr lang="zh-TW" altLang="en-US" sz="2400" b="1" dirty="0" smtClean="0">
                <a:latin typeface="+mn-ea"/>
              </a:rPr>
              <a:t>。（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請先填寫資料及簽名，金額欄位空白</a:t>
            </a:r>
            <a:r>
              <a:rPr lang="zh-TW" altLang="en-US" sz="2400" b="1" dirty="0" smtClean="0">
                <a:latin typeface="+mn-ea"/>
              </a:rPr>
              <a:t>）</a:t>
            </a:r>
            <a:endParaRPr lang="en-US" altLang="zh-TW" sz="2400" b="1" dirty="0" smtClean="0">
              <a:latin typeface="+mn-ea"/>
            </a:endParaRPr>
          </a:p>
          <a:p>
            <a:r>
              <a:rPr lang="en-US" altLang="zh-TW" sz="2400" b="1" dirty="0">
                <a:latin typeface="+mn-ea"/>
              </a:rPr>
              <a:t>7</a:t>
            </a:r>
            <a:r>
              <a:rPr lang="en-US" altLang="zh-TW" sz="2400" b="1" dirty="0" smtClean="0">
                <a:latin typeface="+mn-ea"/>
              </a:rPr>
              <a:t>.</a:t>
            </a:r>
            <a:r>
              <a:rPr lang="zh-TW" altLang="en-US" sz="2400" b="1" dirty="0">
                <a:latin typeface="+mn-ea"/>
              </a:rPr>
              <a:t>支出科目分攤表。</a:t>
            </a:r>
            <a:r>
              <a:rPr lang="zh-TW" altLang="en-US" sz="2400" b="1" dirty="0" smtClean="0">
                <a:solidFill>
                  <a:srgbClr val="FF0000"/>
                </a:solidFill>
                <a:latin typeface="+mn-ea"/>
              </a:rPr>
              <a:t>（國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</a:rPr>
              <a:t>合組準備）</a:t>
            </a:r>
            <a:endParaRPr lang="en-US" altLang="zh-TW" sz="2400" b="1" dirty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2400" b="1" dirty="0" smtClean="0">
                <a:latin typeface="+mn-ea"/>
              </a:rPr>
              <a:t>8.</a:t>
            </a:r>
            <a:r>
              <a:rPr lang="zh-TW" altLang="en-US" sz="2400" b="1" dirty="0">
                <a:latin typeface="+mn-ea"/>
              </a:rPr>
              <a:t>搭乘外籍航空申請書（如果搭乘外籍航空）。</a:t>
            </a:r>
            <a:endParaRPr lang="en-US" altLang="zh-TW" sz="2400" b="1" dirty="0">
              <a:latin typeface="+mn-ea"/>
            </a:endParaRPr>
          </a:p>
          <a:p>
            <a:r>
              <a:rPr lang="en-US" altLang="zh-TW" sz="2400" b="1" dirty="0">
                <a:latin typeface="+mn-ea"/>
              </a:rPr>
              <a:t>9</a:t>
            </a:r>
            <a:r>
              <a:rPr lang="en-US" altLang="zh-TW" sz="2400" b="1" dirty="0" smtClean="0">
                <a:latin typeface="+mn-ea"/>
              </a:rPr>
              <a:t>.</a:t>
            </a:r>
            <a:r>
              <a:rPr lang="zh-TW" altLang="en-US" sz="2400" b="1" dirty="0">
                <a:latin typeface="+mn-ea"/>
              </a:rPr>
              <a:t>實習證明。</a:t>
            </a:r>
            <a:endParaRPr lang="en-US" altLang="zh-TW" sz="2400" b="1" dirty="0">
              <a:latin typeface="+mn-ea"/>
            </a:endParaRPr>
          </a:p>
          <a:p>
            <a:endParaRPr lang="en-US" altLang="zh-TW" sz="24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8885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78525" y="322107"/>
            <a:ext cx="8911687" cy="1032295"/>
          </a:xfrm>
        </p:spPr>
        <p:txBody>
          <a:bodyPr/>
          <a:lstStyle/>
          <a:p>
            <a:r>
              <a:rPr lang="zh-TW" altLang="en-US" b="1" dirty="0" smtClean="0"/>
              <a:t>生活費</a:t>
            </a:r>
            <a:r>
              <a:rPr lang="zh-TW" altLang="en-US" b="1" dirty="0"/>
              <a:t>計算方式</a:t>
            </a:r>
            <a:endParaRPr lang="en-US" altLang="zh-TW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9367" y="1354402"/>
            <a:ext cx="9989711" cy="55035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000" b="1" dirty="0"/>
          </a:p>
          <a:p>
            <a:r>
              <a:rPr lang="zh-TW" altLang="en-US" sz="2000" b="1" dirty="0" smtClean="0"/>
              <a:t>年支生活費</a:t>
            </a:r>
            <a:r>
              <a:rPr lang="en-US" altLang="zh-TW" sz="2000" b="1" dirty="0"/>
              <a:t>*</a:t>
            </a:r>
            <a:r>
              <a:rPr lang="zh-TW" altLang="en-US" sz="2000" b="1" dirty="0" smtClean="0"/>
              <a:t>實際實習</a:t>
            </a:r>
            <a:r>
              <a:rPr lang="en-US" altLang="zh-TW" sz="2000" b="1" dirty="0"/>
              <a:t>(</a:t>
            </a:r>
            <a:r>
              <a:rPr lang="zh-TW" altLang="en-US" sz="2000" b="1" dirty="0" smtClean="0"/>
              <a:t>交換天數</a:t>
            </a:r>
            <a:r>
              <a:rPr lang="en-US" altLang="zh-TW" sz="2000" b="1" dirty="0" smtClean="0"/>
              <a:t>)*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搭機出國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(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出差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)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前一天的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美金即期賣出</a:t>
            </a:r>
            <a:r>
              <a:rPr lang="zh-TW" altLang="en-US" sz="2000" b="1" dirty="0" smtClean="0">
                <a:solidFill>
                  <a:schemeClr val="tx1"/>
                </a:solidFill>
              </a:rPr>
              <a:t>匯率</a:t>
            </a:r>
            <a:r>
              <a:rPr lang="en-US" altLang="zh-TW" sz="2000" b="1" dirty="0" smtClean="0">
                <a:solidFill>
                  <a:schemeClr val="tx1"/>
                </a:solidFill>
              </a:rPr>
              <a:t>/365</a:t>
            </a:r>
          </a:p>
          <a:p>
            <a:endParaRPr lang="en-US" altLang="zh-TW" sz="2000" b="1" dirty="0" smtClean="0"/>
          </a:p>
          <a:p>
            <a:r>
              <a:rPr lang="zh-TW" altLang="en-US" sz="2000" b="1" dirty="0" smtClean="0">
                <a:solidFill>
                  <a:srgbClr val="FF0000"/>
                </a:solidFill>
              </a:rPr>
              <a:t>四捨五入取到整數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endParaRPr lang="zh-TW" altLang="en-US" sz="2000" b="1" dirty="0" smtClean="0"/>
          </a:p>
          <a:p>
            <a:r>
              <a:rPr lang="zh-TW" altLang="en-US" sz="2000" b="1" dirty="0" smtClean="0"/>
              <a:t>年支費以</a:t>
            </a:r>
            <a:r>
              <a:rPr lang="en-US" altLang="zh-TW" sz="2000" b="1" i="1" u="sng" dirty="0" smtClean="0"/>
              <a:t>107</a:t>
            </a:r>
            <a:r>
              <a:rPr lang="zh-TW" altLang="en-US" sz="2000" b="1" i="1" u="sng" dirty="0"/>
              <a:t>年教育部公費留學生請領公費項目及支給數額</a:t>
            </a:r>
            <a:r>
              <a:rPr lang="zh-TW" altLang="en-US" sz="2000" b="1" i="1" u="sng" dirty="0" smtClean="0"/>
              <a:t>一覽表</a:t>
            </a:r>
            <a:r>
              <a:rPr lang="zh-TW" altLang="en-US" sz="2000" b="1" dirty="0" smtClean="0"/>
              <a:t>為準。</a:t>
            </a:r>
            <a:endParaRPr lang="en-US" altLang="zh-TW" sz="2000" b="1" dirty="0" smtClean="0"/>
          </a:p>
          <a:p>
            <a:endParaRPr lang="en-US" altLang="zh-TW" sz="2000" b="1" dirty="0"/>
          </a:p>
          <a:p>
            <a:r>
              <a:rPr lang="zh-TW" altLang="en-US" sz="2000" b="1" dirty="0" smtClean="0"/>
              <a:t>機票</a:t>
            </a:r>
            <a:r>
              <a:rPr lang="en-US" altLang="zh-TW" sz="2000" b="1" dirty="0" smtClean="0"/>
              <a:t>+</a:t>
            </a:r>
            <a:r>
              <a:rPr lang="zh-TW" altLang="en-US" sz="2000" b="1" dirty="0" smtClean="0"/>
              <a:t>生活費</a:t>
            </a:r>
            <a:r>
              <a:rPr lang="en-US" altLang="zh-TW" sz="2000" b="1" dirty="0" smtClean="0"/>
              <a:t>=</a:t>
            </a:r>
            <a:r>
              <a:rPr lang="zh-TW" altLang="en-US" sz="2000" b="1" dirty="0" smtClean="0"/>
              <a:t>得核銷金額。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但核銷金額上限受限於計畫補助總金額</a:t>
            </a:r>
            <a:r>
              <a:rPr lang="zh-TW" altLang="en-US" sz="2000" b="1" dirty="0" smtClean="0"/>
              <a:t>。</a:t>
            </a:r>
            <a:endParaRPr lang="en-US" altLang="zh-TW" sz="2000" b="1" dirty="0" smtClean="0"/>
          </a:p>
          <a:p>
            <a:endParaRPr lang="en-US" altLang="zh-TW" sz="2000" b="1" dirty="0"/>
          </a:p>
          <a:p>
            <a:r>
              <a:rPr lang="zh-TW" altLang="en-US" sz="2000" b="1" dirty="0" smtClean="0"/>
              <a:t>機票實報實銷，生活費依據計畫案補助金額做調整。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3973585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435</TotalTime>
  <Words>155</Words>
  <Application>Microsoft Office PowerPoint</Application>
  <PresentationFormat>寬螢幕</PresentationFormat>
  <Paragraphs>24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微軟正黑體</vt:lpstr>
      <vt:lpstr>Arial</vt:lpstr>
      <vt:lpstr>Century Gothic</vt:lpstr>
      <vt:lpstr>Wingdings 3</vt:lpstr>
      <vt:lpstr>絲縷</vt:lpstr>
      <vt:lpstr>學海築夢實習學生核銷必備資料</vt:lpstr>
      <vt:lpstr>生活費計算方式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學海系列說明及核銷須知</dc:title>
  <dc:creator>Windows 使用者</dc:creator>
  <cp:lastModifiedBy>Windows 使用者</cp:lastModifiedBy>
  <cp:revision>54</cp:revision>
  <dcterms:created xsi:type="dcterms:W3CDTF">2019-05-09T02:40:52Z</dcterms:created>
  <dcterms:modified xsi:type="dcterms:W3CDTF">2019-10-21T02:24:00Z</dcterms:modified>
</cp:coreProperties>
</file>