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4" r:id="rId3"/>
    <p:sldId id="263" r:id="rId4"/>
    <p:sldId id="262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4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797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250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5339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8808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4577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2698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8036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774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962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2942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938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291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884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1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5511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72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6D4B-4CB4-452F-97C5-F3B3E127A420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945F855-AE5D-4B2D-817B-39EA6D9B48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202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19367" y="255620"/>
            <a:ext cx="8911687" cy="1280890"/>
          </a:xfrm>
        </p:spPr>
        <p:txBody>
          <a:bodyPr/>
          <a:lstStyle/>
          <a:p>
            <a:r>
              <a:rPr lang="zh-TW" altLang="en-US" dirty="0" smtClean="0"/>
              <a:t>飛颺</a:t>
            </a:r>
            <a:r>
              <a:rPr lang="zh-TW" altLang="en-US" dirty="0"/>
              <a:t>交換</a:t>
            </a:r>
            <a:r>
              <a:rPr lang="zh-TW" altLang="en-US" dirty="0" smtClean="0"/>
              <a:t>學生</a:t>
            </a:r>
            <a:r>
              <a:rPr lang="zh-TW" altLang="en-US" dirty="0" smtClean="0"/>
              <a:t>核銷必備資料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19367" y="1015068"/>
            <a:ext cx="9989711" cy="6090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b="1" u="sng" dirty="0" smtClean="0">
                <a:solidFill>
                  <a:srgbClr val="FF0000"/>
                </a:solidFill>
                <a:latin typeface="+mn-ea"/>
              </a:rPr>
              <a:t>所有影印附件必須簽名或蓋私章</a:t>
            </a:r>
            <a:endParaRPr lang="en-US" altLang="zh-TW" sz="2400" b="1" u="sng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zh-TW" sz="2400" b="1" dirty="0" smtClean="0">
                <a:latin typeface="+mn-ea"/>
              </a:rPr>
              <a:t>1</a:t>
            </a:r>
            <a:r>
              <a:rPr lang="en-US" altLang="zh-TW" sz="2400" b="1" dirty="0" smtClean="0">
                <a:latin typeface="+mn-ea"/>
              </a:rPr>
              <a:t>.</a:t>
            </a:r>
            <a:r>
              <a:rPr lang="zh-TW" altLang="en-US" sz="2400" b="1" dirty="0" smtClean="0">
                <a:latin typeface="+mn-ea"/>
              </a:rPr>
              <a:t>電子機票（</a:t>
            </a:r>
            <a:r>
              <a:rPr lang="zh-TW" altLang="en-US" sz="2400" b="1" dirty="0" smtClean="0">
                <a:solidFill>
                  <a:srgbClr val="FF0000"/>
                </a:solidFill>
                <a:latin typeface="+mn-ea"/>
              </a:rPr>
              <a:t>用中文註明搭機者和往返地點</a:t>
            </a:r>
            <a:r>
              <a:rPr lang="zh-TW" altLang="en-US" sz="2400" b="1" dirty="0">
                <a:latin typeface="+mn-ea"/>
              </a:rPr>
              <a:t>） 。</a:t>
            </a:r>
            <a:endParaRPr lang="en-US" altLang="zh-TW" sz="2400" b="1" dirty="0" smtClean="0">
              <a:latin typeface="+mn-ea"/>
            </a:endParaRPr>
          </a:p>
          <a:p>
            <a:r>
              <a:rPr lang="en-US" altLang="zh-TW" sz="2400" b="1" dirty="0" smtClean="0">
                <a:latin typeface="+mn-ea"/>
              </a:rPr>
              <a:t>2.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機票代收轉付收據（</a:t>
            </a:r>
            <a:r>
              <a:rPr lang="zh-TW" altLang="en-US" sz="2400" b="1" dirty="0" smtClean="0">
                <a:solidFill>
                  <a:srgbClr val="FF0000"/>
                </a:solidFill>
                <a:latin typeface="+mn-ea"/>
              </a:rPr>
              <a:t>紙本正本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）或支出證明及收據副本或信用卡收帳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　單作為佐證。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zh-TW" sz="2400" b="1" dirty="0" smtClean="0">
                <a:latin typeface="+mn-ea"/>
              </a:rPr>
              <a:t>3.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公假單</a:t>
            </a:r>
            <a:r>
              <a:rPr lang="zh-TW" altLang="en-US" sz="2400" b="1" dirty="0" smtClean="0">
                <a:latin typeface="+mn-ea"/>
              </a:rPr>
              <a:t>（</a:t>
            </a:r>
            <a:r>
              <a:rPr lang="zh-TW" altLang="en-US" sz="2400" b="1" dirty="0" smtClean="0">
                <a:solidFill>
                  <a:srgbClr val="FF0000"/>
                </a:solidFill>
                <a:latin typeface="+mn-ea"/>
              </a:rPr>
              <a:t>請假起始日需與機票啟程日相同</a:t>
            </a:r>
            <a:r>
              <a:rPr lang="zh-TW" altLang="en-US" sz="2400" b="1" dirty="0">
                <a:latin typeface="+mn-ea"/>
              </a:rPr>
              <a:t>） 。</a:t>
            </a:r>
            <a:endParaRPr lang="en-US" altLang="zh-TW" sz="2400" b="1" dirty="0" smtClean="0">
              <a:latin typeface="+mn-ea"/>
            </a:endParaRPr>
          </a:p>
          <a:p>
            <a:r>
              <a:rPr lang="en-US" altLang="zh-TW" sz="2400" b="1" dirty="0" smtClean="0">
                <a:latin typeface="+mn-ea"/>
              </a:rPr>
              <a:t>4.</a:t>
            </a:r>
            <a:r>
              <a:rPr lang="zh-TW" altLang="en-US" sz="2400" b="1" dirty="0" smtClean="0">
                <a:latin typeface="+mn-ea"/>
              </a:rPr>
              <a:t>登記證存根</a:t>
            </a:r>
            <a:r>
              <a:rPr lang="en-US" altLang="zh-TW" sz="2400" dirty="0" smtClean="0">
                <a:latin typeface="+mn-ea"/>
              </a:rPr>
              <a:t>(</a:t>
            </a:r>
            <a:r>
              <a:rPr lang="zh-TW" altLang="en-US" sz="2400" dirty="0" smtClean="0">
                <a:latin typeface="+mn-ea"/>
              </a:rPr>
              <a:t>或護照內頁影本及入出境撮章</a:t>
            </a:r>
            <a:r>
              <a:rPr lang="en-US" altLang="zh-TW" sz="2400" dirty="0" smtClean="0">
                <a:latin typeface="+mn-ea"/>
              </a:rPr>
              <a:t>)</a:t>
            </a:r>
            <a:r>
              <a:rPr lang="zh-TW" altLang="en-US" sz="2400" b="1" dirty="0" smtClean="0">
                <a:latin typeface="+mn-ea"/>
              </a:rPr>
              <a:t>（</a:t>
            </a:r>
            <a:r>
              <a:rPr lang="zh-TW" altLang="en-US" sz="2400" b="1" dirty="0">
                <a:solidFill>
                  <a:srgbClr val="FF0000"/>
                </a:solidFill>
                <a:latin typeface="+mn-ea"/>
              </a:rPr>
              <a:t>用中文註明搭機者和往返地點</a:t>
            </a:r>
            <a:r>
              <a:rPr lang="zh-TW" altLang="en-US" sz="2400" b="1" dirty="0" smtClean="0">
                <a:latin typeface="+mn-ea"/>
              </a:rPr>
              <a:t>）。</a:t>
            </a:r>
            <a:endParaRPr lang="en-US" altLang="zh-TW" sz="2400" b="1" dirty="0" smtClean="0">
              <a:latin typeface="+mn-ea"/>
            </a:endParaRPr>
          </a:p>
          <a:p>
            <a:r>
              <a:rPr lang="en-US" altLang="zh-TW" sz="2400" b="1" dirty="0">
                <a:latin typeface="+mn-ea"/>
              </a:rPr>
              <a:t>5</a:t>
            </a:r>
            <a:r>
              <a:rPr lang="en-US" altLang="zh-TW" sz="2400" b="1" dirty="0" smtClean="0">
                <a:latin typeface="+mn-ea"/>
              </a:rPr>
              <a:t>.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印領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清冊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zh-TW" altLang="en-US" sz="2400" b="1" dirty="0" smtClean="0">
                <a:solidFill>
                  <a:srgbClr val="FF0000"/>
                </a:solidFill>
                <a:latin typeface="+mn-ea"/>
              </a:rPr>
              <a:t>國合組準備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）</a:t>
            </a:r>
            <a:endParaRPr lang="en-US" altLang="zh-TW" sz="24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zh-TW" sz="2400" b="1" dirty="0" smtClean="0">
                <a:latin typeface="+mn-ea"/>
              </a:rPr>
              <a:t>6.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生活費領據</a:t>
            </a:r>
            <a:r>
              <a:rPr lang="zh-TW" altLang="en-US" sz="2400" b="1" dirty="0" smtClean="0">
                <a:latin typeface="+mn-ea"/>
              </a:rPr>
              <a:t>（</a:t>
            </a:r>
            <a:r>
              <a:rPr lang="zh-TW" altLang="en-US" sz="2400" b="1" dirty="0" smtClean="0">
                <a:solidFill>
                  <a:srgbClr val="FF0000"/>
                </a:solidFill>
                <a:latin typeface="+mn-ea"/>
              </a:rPr>
              <a:t>請先填寫資料及簽名，金額欄位空白</a:t>
            </a:r>
            <a:r>
              <a:rPr lang="zh-TW" altLang="en-US" sz="2400" b="1" dirty="0" smtClean="0">
                <a:latin typeface="+mn-ea"/>
              </a:rPr>
              <a:t>） 。</a:t>
            </a:r>
            <a:endParaRPr lang="en-US" altLang="zh-TW" sz="2400" b="1" dirty="0" smtClean="0">
              <a:latin typeface="+mn-ea"/>
            </a:endParaRPr>
          </a:p>
          <a:p>
            <a:r>
              <a:rPr lang="en-US" altLang="zh-TW" sz="2400" b="1" dirty="0" smtClean="0">
                <a:latin typeface="+mn-ea"/>
              </a:rPr>
              <a:t>7</a:t>
            </a:r>
            <a:r>
              <a:rPr lang="en-US" altLang="zh-TW" sz="2400" b="1" dirty="0" smtClean="0">
                <a:latin typeface="+mn-ea"/>
              </a:rPr>
              <a:t>.</a:t>
            </a:r>
            <a:r>
              <a:rPr lang="zh-TW" altLang="en-US" sz="2400" b="1" dirty="0">
                <a:latin typeface="+mn-ea"/>
              </a:rPr>
              <a:t>支出科目分攤</a:t>
            </a:r>
            <a:r>
              <a:rPr lang="zh-TW" altLang="en-US" sz="2400" b="1" dirty="0" smtClean="0">
                <a:latin typeface="+mn-ea"/>
              </a:rPr>
              <a:t>表</a:t>
            </a:r>
            <a:r>
              <a:rPr lang="zh-TW" altLang="en-US" sz="2400" b="1" dirty="0" smtClean="0">
                <a:solidFill>
                  <a:srgbClr val="FF0000"/>
                </a:solidFill>
                <a:latin typeface="+mn-ea"/>
              </a:rPr>
              <a:t>（</a:t>
            </a:r>
            <a:r>
              <a:rPr lang="zh-TW" altLang="en-US" sz="2400" b="1" dirty="0" smtClean="0">
                <a:solidFill>
                  <a:srgbClr val="FF0000"/>
                </a:solidFill>
                <a:latin typeface="+mn-ea"/>
              </a:rPr>
              <a:t>國</a:t>
            </a:r>
            <a:r>
              <a:rPr lang="zh-TW" altLang="en-US" sz="2400" b="1" dirty="0">
                <a:solidFill>
                  <a:srgbClr val="FF0000"/>
                </a:solidFill>
                <a:latin typeface="+mn-ea"/>
              </a:rPr>
              <a:t>合組準備</a:t>
            </a:r>
            <a:r>
              <a:rPr lang="zh-TW" altLang="en-US" sz="2400" b="1" dirty="0" smtClean="0">
                <a:solidFill>
                  <a:srgbClr val="FF0000"/>
                </a:solidFill>
                <a:latin typeface="+mn-ea"/>
              </a:rPr>
              <a:t>）</a:t>
            </a:r>
            <a:r>
              <a:rPr lang="zh-TW" altLang="en-US" sz="2400" b="1" dirty="0">
                <a:latin typeface="+mn-ea"/>
              </a:rPr>
              <a:t> 。</a:t>
            </a:r>
            <a:endParaRPr lang="en-US" altLang="zh-TW" sz="2400" b="1" dirty="0">
              <a:solidFill>
                <a:srgbClr val="FF0000"/>
              </a:solidFill>
              <a:latin typeface="+mn-ea"/>
            </a:endParaRPr>
          </a:p>
          <a:p>
            <a:r>
              <a:rPr lang="en-US" altLang="zh-TW" sz="2400" b="1" dirty="0" smtClean="0">
                <a:latin typeface="+mn-ea"/>
              </a:rPr>
              <a:t>8.</a:t>
            </a:r>
            <a:r>
              <a:rPr lang="zh-TW" altLang="en-US" sz="2400" b="1" dirty="0">
                <a:latin typeface="+mn-ea"/>
              </a:rPr>
              <a:t>搭乘外籍航空申請書（如果搭乘外籍航空）</a:t>
            </a:r>
            <a:r>
              <a:rPr lang="zh-TW" altLang="en-US" sz="2400" b="1" dirty="0" smtClean="0">
                <a:latin typeface="+mn-ea"/>
              </a:rPr>
              <a:t>。</a:t>
            </a:r>
            <a:endParaRPr lang="en-US" altLang="zh-TW" sz="2400" b="1" dirty="0" smtClean="0">
              <a:latin typeface="+mn-ea"/>
            </a:endParaRPr>
          </a:p>
          <a:p>
            <a:r>
              <a:rPr lang="en-US" altLang="zh-TW" sz="2400" b="1" dirty="0" smtClean="0">
                <a:latin typeface="+mn-ea"/>
              </a:rPr>
              <a:t>9.</a:t>
            </a:r>
            <a:r>
              <a:rPr lang="zh-TW" altLang="en-US" sz="2400" b="1" dirty="0" smtClean="0">
                <a:latin typeface="+mn-ea"/>
              </a:rPr>
              <a:t>交換外國學</a:t>
            </a:r>
            <a:r>
              <a:rPr lang="zh-TW" altLang="en-US" sz="2400" b="1" dirty="0">
                <a:latin typeface="+mn-ea"/>
              </a:rPr>
              <a:t>校</a:t>
            </a:r>
            <a:r>
              <a:rPr lang="zh-TW" altLang="en-US" sz="2400" b="1" dirty="0" smtClean="0">
                <a:latin typeface="+mn-ea"/>
              </a:rPr>
              <a:t>核准入學通知書。</a:t>
            </a:r>
            <a:endParaRPr lang="en-US" altLang="zh-TW" sz="2400" b="1" dirty="0" smtClean="0">
              <a:latin typeface="+mn-ea"/>
            </a:endParaRPr>
          </a:p>
          <a:p>
            <a:endParaRPr lang="en-US" altLang="zh-TW" sz="2400" b="1" dirty="0">
              <a:latin typeface="+mn-ea"/>
            </a:endParaRPr>
          </a:p>
          <a:p>
            <a:endParaRPr lang="en-US" altLang="zh-TW" sz="2400" b="1" dirty="0">
              <a:latin typeface="+mn-ea"/>
            </a:endParaRPr>
          </a:p>
          <a:p>
            <a:endParaRPr lang="en-US" altLang="zh-TW" sz="24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885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19367" y="255620"/>
            <a:ext cx="8911687" cy="1280890"/>
          </a:xfrm>
        </p:spPr>
        <p:txBody>
          <a:bodyPr/>
          <a:lstStyle/>
          <a:p>
            <a:r>
              <a:rPr lang="zh-TW" altLang="en-US" dirty="0" smtClean="0"/>
              <a:t>飛颺</a:t>
            </a:r>
            <a:r>
              <a:rPr lang="zh-TW" altLang="en-US" dirty="0"/>
              <a:t>交換</a:t>
            </a:r>
            <a:r>
              <a:rPr lang="zh-TW" altLang="en-US" dirty="0" smtClean="0"/>
              <a:t>學生</a:t>
            </a:r>
            <a:r>
              <a:rPr lang="zh-TW" altLang="en-US" dirty="0" smtClean="0"/>
              <a:t>核銷必備資料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19367" y="1015068"/>
            <a:ext cx="9989711" cy="6090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b="1" u="sng" dirty="0" smtClean="0">
                <a:solidFill>
                  <a:srgbClr val="FF0000"/>
                </a:solidFill>
                <a:latin typeface="+mn-ea"/>
              </a:rPr>
              <a:t>所有影印附件必須簽名或蓋私章</a:t>
            </a:r>
            <a:endParaRPr lang="en-US" altLang="zh-TW" sz="2400" b="1" u="sng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zh-TW" sz="2400" b="1" dirty="0" smtClean="0">
                <a:latin typeface="+mn-ea"/>
              </a:rPr>
              <a:t>10.</a:t>
            </a:r>
            <a:r>
              <a:rPr lang="zh-TW" altLang="en-US" sz="2400" b="1" dirty="0" smtClean="0">
                <a:latin typeface="+mn-ea"/>
              </a:rPr>
              <a:t>交換外國學校學期行事曆。</a:t>
            </a:r>
            <a:endParaRPr lang="en-US" altLang="zh-TW" sz="2400" b="1" dirty="0" smtClean="0">
              <a:latin typeface="+mn-ea"/>
            </a:endParaRPr>
          </a:p>
          <a:p>
            <a:r>
              <a:rPr lang="en-US" altLang="zh-TW" sz="2400" b="1" dirty="0" smtClean="0">
                <a:latin typeface="+mn-ea"/>
              </a:rPr>
              <a:t>11.</a:t>
            </a:r>
            <a:r>
              <a:rPr lang="zh-TW" altLang="en-US" sz="2400" b="1" dirty="0" smtClean="0">
                <a:latin typeface="+mn-ea"/>
              </a:rPr>
              <a:t>交換外國學校之學生證正反面影本。</a:t>
            </a:r>
            <a:endParaRPr lang="en-US" altLang="zh-TW" sz="2400" b="1" dirty="0">
              <a:latin typeface="+mn-ea"/>
            </a:endParaRPr>
          </a:p>
          <a:p>
            <a:endParaRPr lang="en-US" altLang="zh-TW" sz="2400" b="1" dirty="0">
              <a:latin typeface="+mn-ea"/>
            </a:endParaRPr>
          </a:p>
          <a:p>
            <a:endParaRPr lang="en-US" altLang="zh-TW" sz="24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7251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19367" y="255620"/>
            <a:ext cx="8911687" cy="1280890"/>
          </a:xfrm>
        </p:spPr>
        <p:txBody>
          <a:bodyPr/>
          <a:lstStyle/>
          <a:p>
            <a:r>
              <a:rPr lang="zh-TW" altLang="en-US" dirty="0"/>
              <a:t>惜</a:t>
            </a:r>
            <a:r>
              <a:rPr lang="zh-TW" altLang="en-US" dirty="0" smtClean="0"/>
              <a:t>珠</a:t>
            </a:r>
            <a:r>
              <a:rPr lang="zh-TW" altLang="en-US" dirty="0"/>
              <a:t>交換</a:t>
            </a:r>
            <a:r>
              <a:rPr lang="zh-TW" altLang="en-US" dirty="0" smtClean="0"/>
              <a:t>學生</a:t>
            </a:r>
            <a:r>
              <a:rPr lang="zh-TW" altLang="en-US" dirty="0" smtClean="0"/>
              <a:t>核銷必備資料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19367" y="1015068"/>
            <a:ext cx="9989711" cy="6090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b="1" u="sng" dirty="0" smtClean="0">
                <a:solidFill>
                  <a:srgbClr val="FF0000"/>
                </a:solidFill>
                <a:latin typeface="+mn-ea"/>
              </a:rPr>
              <a:t>所有影印附件必須簽名或蓋私章</a:t>
            </a:r>
            <a:endParaRPr lang="en-US" altLang="zh-TW" sz="2400" b="1" u="sng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zh-TW" sz="2400" b="1" dirty="0" smtClean="0">
                <a:latin typeface="+mn-ea"/>
              </a:rPr>
              <a:t>1.</a:t>
            </a:r>
            <a:r>
              <a:rPr lang="zh-TW" altLang="en-US" sz="2400" b="1" dirty="0" smtClean="0">
                <a:latin typeface="+mn-ea"/>
              </a:rPr>
              <a:t>所有飛颺交換學學生核銷必備資料。</a:t>
            </a:r>
            <a:endParaRPr lang="en-US" altLang="zh-TW" sz="2400" b="1" dirty="0" smtClean="0">
              <a:latin typeface="+mn-ea"/>
            </a:endParaRPr>
          </a:p>
          <a:p>
            <a:r>
              <a:rPr lang="en-US" altLang="zh-TW" sz="2400" b="1" dirty="0" smtClean="0">
                <a:latin typeface="+mn-ea"/>
              </a:rPr>
              <a:t>2.</a:t>
            </a:r>
            <a:r>
              <a:rPr lang="zh-TW" altLang="en-US" sz="2400" b="1" dirty="0" smtClean="0">
                <a:latin typeface="+mn-ea"/>
              </a:rPr>
              <a:t>外國學校</a:t>
            </a:r>
            <a:r>
              <a:rPr lang="zh-TW" altLang="en-US" sz="2400" b="1" dirty="0" smtClean="0">
                <a:solidFill>
                  <a:srgbClr val="FF0000"/>
                </a:solidFill>
                <a:latin typeface="+mn-ea"/>
              </a:rPr>
              <a:t>學費繳費收據</a:t>
            </a:r>
            <a:r>
              <a:rPr lang="zh-TW" altLang="en-US" sz="2400" b="1" dirty="0" smtClean="0">
                <a:latin typeface="+mn-ea"/>
              </a:rPr>
              <a:t>、刷卡帳單或任何繳費金額佐證資料，沒有收據正本用支出證明代替。</a:t>
            </a:r>
            <a:endParaRPr lang="en-US" altLang="zh-TW" sz="2400" b="1" dirty="0" smtClean="0">
              <a:latin typeface="+mn-ea"/>
            </a:endParaRPr>
          </a:p>
          <a:p>
            <a:endParaRPr lang="en-US" altLang="zh-TW" sz="2400" b="1" dirty="0" smtClean="0">
              <a:latin typeface="+mn-ea"/>
            </a:endParaRPr>
          </a:p>
          <a:p>
            <a:endParaRPr lang="en-US" altLang="zh-TW" sz="24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02740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8525" y="322107"/>
            <a:ext cx="8911687" cy="1032295"/>
          </a:xfrm>
        </p:spPr>
        <p:txBody>
          <a:bodyPr/>
          <a:lstStyle/>
          <a:p>
            <a:r>
              <a:rPr lang="zh-TW" altLang="en-US" b="1" dirty="0" smtClean="0"/>
              <a:t>生活費</a:t>
            </a:r>
            <a:r>
              <a:rPr lang="zh-TW" altLang="en-US" b="1" dirty="0"/>
              <a:t>計算方式</a:t>
            </a:r>
            <a:endParaRPr lang="en-US" altLang="zh-TW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19367" y="1354402"/>
            <a:ext cx="9989711" cy="55035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2000" b="1" dirty="0"/>
          </a:p>
          <a:p>
            <a:r>
              <a:rPr lang="zh-TW" altLang="en-US" sz="2000" b="1" dirty="0" smtClean="0"/>
              <a:t>年支生活費</a:t>
            </a:r>
            <a:r>
              <a:rPr lang="en-US" altLang="zh-TW" sz="2000" b="1" dirty="0"/>
              <a:t>*</a:t>
            </a:r>
            <a:r>
              <a:rPr lang="zh-TW" altLang="en-US" sz="2000" b="1" dirty="0" smtClean="0"/>
              <a:t>實際實習</a:t>
            </a:r>
            <a:r>
              <a:rPr lang="en-US" altLang="zh-TW" sz="2000" b="1" dirty="0"/>
              <a:t>(</a:t>
            </a:r>
            <a:r>
              <a:rPr lang="zh-TW" altLang="en-US" sz="2000" b="1" dirty="0" smtClean="0"/>
              <a:t>交換天數</a:t>
            </a:r>
            <a:r>
              <a:rPr lang="en-US" altLang="zh-TW" sz="2000" b="1" dirty="0" smtClean="0"/>
              <a:t>)*</a:t>
            </a:r>
            <a:r>
              <a:rPr lang="zh-TW" altLang="en-US" sz="2000" b="1" dirty="0" smtClean="0">
                <a:solidFill>
                  <a:schemeClr val="tx1"/>
                </a:solidFill>
              </a:rPr>
              <a:t>搭機出國</a:t>
            </a:r>
            <a:r>
              <a:rPr lang="en-US" altLang="zh-TW" sz="2000" b="1" dirty="0" smtClean="0">
                <a:solidFill>
                  <a:schemeClr val="tx1"/>
                </a:solidFill>
              </a:rPr>
              <a:t>(</a:t>
            </a:r>
            <a:r>
              <a:rPr lang="zh-TW" altLang="en-US" sz="2000" b="1" dirty="0" smtClean="0">
                <a:solidFill>
                  <a:schemeClr val="tx1"/>
                </a:solidFill>
              </a:rPr>
              <a:t>出差</a:t>
            </a:r>
            <a:r>
              <a:rPr lang="en-US" altLang="zh-TW" sz="2000" b="1" dirty="0" smtClean="0">
                <a:solidFill>
                  <a:schemeClr val="tx1"/>
                </a:solidFill>
              </a:rPr>
              <a:t>)</a:t>
            </a:r>
            <a:r>
              <a:rPr lang="zh-TW" altLang="en-US" sz="2000" b="1" dirty="0" smtClean="0">
                <a:solidFill>
                  <a:schemeClr val="tx1"/>
                </a:solidFill>
              </a:rPr>
              <a:t>前一天的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美金即期賣出</a:t>
            </a:r>
            <a:r>
              <a:rPr lang="zh-TW" altLang="en-US" sz="2000" b="1" dirty="0" smtClean="0">
                <a:solidFill>
                  <a:schemeClr val="tx1"/>
                </a:solidFill>
              </a:rPr>
              <a:t>匯率</a:t>
            </a:r>
            <a:r>
              <a:rPr lang="en-US" altLang="zh-TW" sz="2000" b="1" dirty="0" smtClean="0">
                <a:solidFill>
                  <a:schemeClr val="tx1"/>
                </a:solidFill>
              </a:rPr>
              <a:t>/365</a:t>
            </a:r>
          </a:p>
          <a:p>
            <a:endParaRPr lang="en-US" altLang="zh-TW" sz="2000" b="1" dirty="0" smtClean="0"/>
          </a:p>
          <a:p>
            <a:r>
              <a:rPr lang="zh-TW" altLang="en-US" sz="2000" b="1" dirty="0" smtClean="0">
                <a:solidFill>
                  <a:srgbClr val="FF0000"/>
                </a:solidFill>
              </a:rPr>
              <a:t>四捨五入取到整數</a:t>
            </a:r>
            <a:endParaRPr lang="en-US" altLang="zh-TW" sz="2000" b="1" dirty="0">
              <a:solidFill>
                <a:srgbClr val="FF0000"/>
              </a:solidFill>
            </a:endParaRPr>
          </a:p>
          <a:p>
            <a:endParaRPr lang="zh-TW" altLang="en-US" sz="2000" b="1" dirty="0" smtClean="0"/>
          </a:p>
          <a:p>
            <a:r>
              <a:rPr lang="zh-TW" altLang="en-US" sz="2000" b="1" dirty="0" smtClean="0"/>
              <a:t>年支費以</a:t>
            </a:r>
            <a:r>
              <a:rPr lang="en-US" altLang="zh-TW" sz="2000" b="1" i="1" u="sng" dirty="0" smtClean="0"/>
              <a:t>107</a:t>
            </a:r>
            <a:r>
              <a:rPr lang="zh-TW" altLang="en-US" sz="2000" b="1" i="1" u="sng" dirty="0"/>
              <a:t>年教育部公費留學生請領公費項目及支給數額</a:t>
            </a:r>
            <a:r>
              <a:rPr lang="zh-TW" altLang="en-US" sz="2000" b="1" i="1" u="sng" dirty="0" smtClean="0"/>
              <a:t>一覽表</a:t>
            </a:r>
            <a:r>
              <a:rPr lang="zh-TW" altLang="en-US" sz="2000" b="1" dirty="0" smtClean="0"/>
              <a:t>為準。</a:t>
            </a:r>
            <a:endParaRPr lang="en-US" altLang="zh-TW" sz="2000" b="1" dirty="0" smtClean="0"/>
          </a:p>
          <a:p>
            <a:endParaRPr lang="en-US" altLang="zh-TW" sz="2000" b="1" dirty="0"/>
          </a:p>
          <a:p>
            <a:r>
              <a:rPr lang="zh-TW" altLang="en-US" sz="2000" b="1" dirty="0" smtClean="0"/>
              <a:t>機票</a:t>
            </a:r>
            <a:r>
              <a:rPr lang="en-US" altLang="zh-TW" sz="2000" b="1" dirty="0" smtClean="0"/>
              <a:t>+</a:t>
            </a:r>
            <a:r>
              <a:rPr lang="zh-TW" altLang="en-US" sz="2000" b="1" dirty="0" smtClean="0"/>
              <a:t>生活費</a:t>
            </a:r>
            <a:r>
              <a:rPr lang="en-US" altLang="zh-TW" sz="2000" b="1" dirty="0" smtClean="0"/>
              <a:t>=</a:t>
            </a:r>
            <a:r>
              <a:rPr lang="zh-TW" altLang="en-US" sz="2000" b="1" dirty="0" smtClean="0"/>
              <a:t>得核銷金額。</a:t>
            </a:r>
            <a:r>
              <a:rPr lang="zh-TW" altLang="en-US" sz="2000" b="1" dirty="0" smtClean="0">
                <a:solidFill>
                  <a:srgbClr val="FF0000"/>
                </a:solidFill>
              </a:rPr>
              <a:t>但核銷金額上限受限於計畫補助總金額</a:t>
            </a:r>
            <a:r>
              <a:rPr lang="zh-TW" altLang="en-US" sz="2000" b="1" dirty="0" smtClean="0"/>
              <a:t>。</a:t>
            </a:r>
            <a:endParaRPr lang="en-US" altLang="zh-TW" sz="2000" b="1" dirty="0" smtClean="0"/>
          </a:p>
          <a:p>
            <a:endParaRPr lang="en-US" altLang="zh-TW" sz="2000" b="1" dirty="0"/>
          </a:p>
          <a:p>
            <a:r>
              <a:rPr lang="zh-TW" altLang="en-US" sz="2000" b="1" dirty="0" smtClean="0"/>
              <a:t>機票實報實銷，生活費依據計畫案補助金額做調整。</a:t>
            </a:r>
            <a:endParaRPr lang="zh-TW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3973585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440</TotalTime>
  <Words>226</Words>
  <Application>Microsoft Office PowerPoint</Application>
  <PresentationFormat>寬螢幕</PresentationFormat>
  <Paragraphs>32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</vt:lpstr>
      <vt:lpstr>Arial</vt:lpstr>
      <vt:lpstr>Century Gothic</vt:lpstr>
      <vt:lpstr>Wingdings 3</vt:lpstr>
      <vt:lpstr>絲縷</vt:lpstr>
      <vt:lpstr>飛颺交換學生核銷必備資料</vt:lpstr>
      <vt:lpstr>飛颺交換學生核銷必備資料</vt:lpstr>
      <vt:lpstr>惜珠交換學生核銷必備資料</vt:lpstr>
      <vt:lpstr>生活費計算方式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學海系列說明及核銷須知</dc:title>
  <dc:creator>Windows 使用者</dc:creator>
  <cp:lastModifiedBy>Windows 使用者</cp:lastModifiedBy>
  <cp:revision>58</cp:revision>
  <dcterms:created xsi:type="dcterms:W3CDTF">2019-05-09T02:40:52Z</dcterms:created>
  <dcterms:modified xsi:type="dcterms:W3CDTF">2019-10-21T02:32:54Z</dcterms:modified>
</cp:coreProperties>
</file>